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378" r:id="rId16"/>
    <p:sldId id="294" r:id="rId17"/>
    <p:sldId id="379" r:id="rId18"/>
    <p:sldId id="381" r:id="rId19"/>
    <p:sldId id="382" r:id="rId20"/>
    <p:sldId id="383" r:id="rId21"/>
    <p:sldId id="380" r:id="rId22"/>
    <p:sldId id="384" r:id="rId23"/>
    <p:sldId id="385" r:id="rId24"/>
    <p:sldId id="387" r:id="rId25"/>
    <p:sldId id="386" r:id="rId26"/>
    <p:sldId id="388" r:id="rId27"/>
    <p:sldId id="395" r:id="rId28"/>
    <p:sldId id="389" r:id="rId29"/>
    <p:sldId id="390" r:id="rId30"/>
    <p:sldId id="392" r:id="rId31"/>
    <p:sldId id="391" r:id="rId32"/>
    <p:sldId id="393" r:id="rId33"/>
    <p:sldId id="394" r:id="rId34"/>
    <p:sldId id="396" r:id="rId35"/>
    <p:sldId id="397" r:id="rId36"/>
    <p:sldId id="398" r:id="rId37"/>
    <p:sldId id="400" r:id="rId38"/>
    <p:sldId id="401" r:id="rId39"/>
    <p:sldId id="403" r:id="rId40"/>
    <p:sldId id="404" r:id="rId41"/>
    <p:sldId id="399" r:id="rId42"/>
    <p:sldId id="274" r:id="rId43"/>
    <p:sldId id="402" r:id="rId44"/>
    <p:sldId id="405" r:id="rId45"/>
    <p:sldId id="407" r:id="rId46"/>
    <p:sldId id="406" r:id="rId47"/>
    <p:sldId id="408" r:id="rId48"/>
    <p:sldId id="409" r:id="rId49"/>
    <p:sldId id="410" r:id="rId50"/>
    <p:sldId id="411" r:id="rId51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90900"/>
  </p:normalViewPr>
  <p:slideViewPr>
    <p:cSldViewPr>
      <p:cViewPr varScale="1">
        <p:scale>
          <a:sx n="152" d="100"/>
          <a:sy n="152" d="100"/>
        </p:scale>
        <p:origin x="1088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jpe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Psychology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Professor: 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hapter 21 – Boredom | NWMontessori">
            <a:extLst>
              <a:ext uri="{FF2B5EF4-FFF2-40B4-BE49-F238E27FC236}">
                <a16:creationId xmlns:a16="http://schemas.microsoft.com/office/drawing/2014/main" id="{4468AB42-E747-6F42-9CCC-6F0DFE02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7" y="4359725"/>
            <a:ext cx="4064000" cy="2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a Functioning Heroin Addict and am I One?">
            <a:extLst>
              <a:ext uri="{FF2B5EF4-FFF2-40B4-BE49-F238E27FC236}">
                <a16:creationId xmlns:a16="http://schemas.microsoft.com/office/drawing/2014/main" id="{77B2FE72-3B4A-4C49-BF17-4030B9A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619" y="1419225"/>
            <a:ext cx="3135313" cy="2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0B110-79C2-2541-892B-BBAE009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Seeking News</a:t>
            </a:r>
          </a:p>
        </p:txBody>
      </p:sp>
      <p:pic>
        <p:nvPicPr>
          <p:cNvPr id="7172" name="Picture 4" descr="With More Addicted Soldiers, Military Expands Treatment Options - KUOW News  and Information - Addiction Information">
            <a:extLst>
              <a:ext uri="{FF2B5EF4-FFF2-40B4-BE49-F238E27FC236}">
                <a16:creationId xmlns:a16="http://schemas.microsoft.com/office/drawing/2014/main" id="{C72C6DE4-F795-A740-A238-85F72B59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31" y="3530564"/>
            <a:ext cx="5495925" cy="34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eads Up: FOMO is For Real - Not Therapy">
            <a:extLst>
              <a:ext uri="{FF2B5EF4-FFF2-40B4-BE49-F238E27FC236}">
                <a16:creationId xmlns:a16="http://schemas.microsoft.com/office/drawing/2014/main" id="{BC33D112-6E52-404B-A1A2-C761EE38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" y="1419225"/>
            <a:ext cx="59624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595E6-B46B-2B41-8EB6-09BE31CA97A3}"/>
              </a:ext>
            </a:extLst>
          </p:cNvPr>
          <p:cNvSpPr txBox="1"/>
          <p:nvPr/>
        </p:nvSpPr>
        <p:spPr>
          <a:xfrm rot="5400000">
            <a:off x="-656252" y="5545135"/>
            <a:ext cx="2496370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Bored!!!</a:t>
            </a:r>
          </a:p>
        </p:txBody>
      </p:sp>
    </p:spTree>
    <p:extLst>
      <p:ext uri="{BB962C8B-B14F-4D97-AF65-F5344CB8AC3E}">
        <p14:creationId xmlns:p14="http://schemas.microsoft.com/office/powerpoint/2010/main" val="50548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0D2D-AA38-E04B-86C9-E407832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#2: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F2EA-012A-824B-9284-F89299F9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3519488"/>
            <a:ext cx="4140200" cy="3846800"/>
          </a:xfrm>
        </p:spPr>
      </p:pic>
      <p:pic>
        <p:nvPicPr>
          <p:cNvPr id="8194" name="Picture 2" descr="Money in balance icon Royalty Free Vector Image">
            <a:extLst>
              <a:ext uri="{FF2B5EF4-FFF2-40B4-BE49-F238E27FC236}">
                <a16:creationId xmlns:a16="http://schemas.microsoft.com/office/drawing/2014/main" id="{FFF40229-DD6C-0845-928D-EA22DBD2A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741"/>
          <a:stretch/>
        </p:blipFill>
        <p:spPr bwMode="auto">
          <a:xfrm>
            <a:off x="619125" y="1887193"/>
            <a:ext cx="4535133" cy="31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8924-9714-4640-9442-540F991ED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925" y="1563688"/>
            <a:ext cx="33528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995AE-E697-B446-8FA1-80E092698CB5}"/>
              </a:ext>
            </a:extLst>
          </p:cNvPr>
          <p:cNvSpPr txBox="1"/>
          <p:nvPr/>
        </p:nvSpPr>
        <p:spPr>
          <a:xfrm>
            <a:off x="619125" y="5466744"/>
            <a:ext cx="46482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always relative in your brain</a:t>
            </a:r>
          </a:p>
          <a:p>
            <a:endParaRPr lang="en-US" dirty="0"/>
          </a:p>
          <a:p>
            <a:r>
              <a:rPr lang="en-US" dirty="0"/>
              <a:t>Constantly comparing relative to everything</a:t>
            </a:r>
          </a:p>
          <a:p>
            <a:endParaRPr lang="en-US" dirty="0"/>
          </a:p>
          <a:p>
            <a:r>
              <a:rPr lang="en-US" dirty="0"/>
              <a:t>Including the past (news)</a:t>
            </a:r>
          </a:p>
        </p:txBody>
      </p:sp>
    </p:spTree>
    <p:extLst>
      <p:ext uri="{BB962C8B-B14F-4D97-AF65-F5344CB8AC3E}">
        <p14:creationId xmlns:p14="http://schemas.microsoft.com/office/powerpoint/2010/main" val="142651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189-DFE1-0F47-AE89-00B9C565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5983287" cy="1262063"/>
          </a:xfrm>
        </p:spPr>
        <p:txBody>
          <a:bodyPr/>
          <a:lstStyle/>
          <a:p>
            <a:r>
              <a:rPr lang="en-US" dirty="0"/>
              <a:t>Control it!</a:t>
            </a:r>
          </a:p>
        </p:txBody>
      </p:sp>
      <p:pic>
        <p:nvPicPr>
          <p:cNvPr id="9218" name="Picture 2" descr="Dialing Down the Control Freak - Smack Happy Design -">
            <a:extLst>
              <a:ext uri="{FF2B5EF4-FFF2-40B4-BE49-F238E27FC236}">
                <a16:creationId xmlns:a16="http://schemas.microsoft.com/office/drawing/2014/main" id="{CAF590CF-3B62-BA4D-B70E-BE27006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7425"/>
            <a:ext cx="7770857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Tips for Managing Life With a Control Freak | Psychology Today">
            <a:extLst>
              <a:ext uri="{FF2B5EF4-FFF2-40B4-BE49-F238E27FC236}">
                <a16:creationId xmlns:a16="http://schemas.microsoft.com/office/drawing/2014/main" id="{60224E6D-8BB1-C247-85F5-05D312FF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22" y="338190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Being a Control Freak Can Ruin Your Relationship - I Love My LSI">
            <a:extLst>
              <a:ext uri="{FF2B5EF4-FFF2-40B4-BE49-F238E27FC236}">
                <a16:creationId xmlns:a16="http://schemas.microsoft.com/office/drawing/2014/main" id="{C6CA2BDF-AFB1-9B4C-8D14-FFACDCD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4985544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7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Losing it..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2685" r="5636" b="6239"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4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Principle #3: Control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871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E84-F208-1249-9A37-D218E4CF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Science vs.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4BC2-B600-0744-9499-A5C6DFD7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C2A0-3156-2441-AD9C-9581F6C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781425"/>
            <a:ext cx="5909554" cy="325526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E68DC-398C-334B-B115-6772821A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6" b="8656"/>
          <a:stretch>
            <a:fillRect/>
          </a:stretch>
        </p:blipFill>
        <p:spPr bwMode="auto">
          <a:xfrm>
            <a:off x="503238" y="1770063"/>
            <a:ext cx="5871134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71CE3-AEF5-6A46-80E7-D990640943C4}"/>
              </a:ext>
            </a:extLst>
          </p:cNvPr>
          <p:cNvSpPr txBox="1"/>
          <p:nvPr/>
        </p:nvSpPr>
        <p:spPr>
          <a:xfrm>
            <a:off x="503238" y="5079986"/>
            <a:ext cx="3087687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Cogito Ergo Sum</a:t>
            </a:r>
          </a:p>
          <a:p>
            <a:endParaRPr lang="en-US" sz="2400" dirty="0"/>
          </a:p>
          <a:p>
            <a:r>
              <a:rPr lang="en-US" sz="2400" dirty="0"/>
              <a:t>And maybe, that’s it!</a:t>
            </a:r>
          </a:p>
          <a:p>
            <a:endParaRPr lang="en-US" sz="2400" dirty="0"/>
          </a:p>
          <a:p>
            <a:r>
              <a:rPr lang="en-US" sz="2400" dirty="0"/>
              <a:t>Science is *hard*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0DF-C232-5448-9833-E5E6CFAF6452}"/>
              </a:ext>
            </a:extLst>
          </p:cNvPr>
          <p:cNvSpPr txBox="1"/>
          <p:nvPr/>
        </p:nvSpPr>
        <p:spPr>
          <a:xfrm>
            <a:off x="6374372" y="2028825"/>
            <a:ext cx="319666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Subjective perspective</a:t>
            </a:r>
          </a:p>
          <a:p>
            <a:endParaRPr lang="en-US" sz="2000" dirty="0"/>
          </a:p>
          <a:p>
            <a:r>
              <a:rPr lang="en-US" sz="2000" dirty="0"/>
              <a:t>is all we have!</a:t>
            </a:r>
          </a:p>
        </p:txBody>
      </p:sp>
    </p:spTree>
    <p:extLst>
      <p:ext uri="{BB962C8B-B14F-4D97-AF65-F5344CB8AC3E}">
        <p14:creationId xmlns:p14="http://schemas.microsoft.com/office/powerpoint/2010/main" val="3304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Science of Building and Maintaining Credibility: Building Consensus –  Rus' ¢2 on Leadership">
            <a:extLst>
              <a:ext uri="{FF2B5EF4-FFF2-40B4-BE49-F238E27FC236}">
                <a16:creationId xmlns:a16="http://schemas.microsoft.com/office/drawing/2014/main" id="{F112BDA0-B89E-5141-8752-422BA134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4" y="200025"/>
            <a:ext cx="9173605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3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1B6-ACD7-4543-BD70-D0927261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= Consensus</a:t>
            </a:r>
          </a:p>
        </p:txBody>
      </p:sp>
      <p:pic>
        <p:nvPicPr>
          <p:cNvPr id="14338" name="Picture 2" descr="Copycats in science: The role of replication">
            <a:extLst>
              <a:ext uri="{FF2B5EF4-FFF2-40B4-BE49-F238E27FC236}">
                <a16:creationId xmlns:a16="http://schemas.microsoft.com/office/drawing/2014/main" id="{11AAE066-5AB4-6144-BC7A-58881DE2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739391"/>
            <a:ext cx="5080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peatability vs. Reproducibility | Technology Networks">
            <a:extLst>
              <a:ext uri="{FF2B5EF4-FFF2-40B4-BE49-F238E27FC236}">
                <a16:creationId xmlns:a16="http://schemas.microsoft.com/office/drawing/2014/main" id="{829EE248-7709-2F4C-8404-EFC996E2A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4233291"/>
            <a:ext cx="5724525" cy="32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All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brain</a:t>
            </a:r>
          </a:p>
          <a:p>
            <a:r>
              <a:rPr lang="en-US" dirty="0"/>
              <a:t>Your memories</a:t>
            </a:r>
          </a:p>
          <a:p>
            <a:r>
              <a:rPr lang="en-US" dirty="0"/>
              <a:t>Your fears</a:t>
            </a:r>
          </a:p>
          <a:p>
            <a:r>
              <a:rPr lang="en-US" dirty="0"/>
              <a:t>Your mental disorders</a:t>
            </a:r>
          </a:p>
          <a:p>
            <a:r>
              <a:rPr lang="en-US" dirty="0"/>
              <a:t>Your joys</a:t>
            </a:r>
          </a:p>
          <a:p>
            <a:r>
              <a:rPr lang="en-US" dirty="0"/>
              <a:t>Your friends (and the stuff they make you do..)</a:t>
            </a:r>
          </a:p>
          <a:p>
            <a:r>
              <a:rPr lang="en-US" dirty="0"/>
              <a:t>Your parents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Amazon.com: 43&quot; Smart TV Mirror with Frame: Electronics">
            <a:extLst>
              <a:ext uri="{FF2B5EF4-FFF2-40B4-BE49-F238E27FC236}">
                <a16:creationId xmlns:a16="http://schemas.microsoft.com/office/drawing/2014/main" id="{83B2ADFD-5AC8-4048-B940-FF52E62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1419225"/>
            <a:ext cx="4508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376-9E39-1743-A7F2-A70AA2F3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What is Replication Crisis? | Popular Science">
            <a:extLst>
              <a:ext uri="{FF2B5EF4-FFF2-40B4-BE49-F238E27FC236}">
                <a16:creationId xmlns:a16="http://schemas.microsoft.com/office/drawing/2014/main" id="{774A6BB1-D92B-EB4C-85C0-AF5EFB95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784225"/>
            <a:ext cx="9652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A94-E129-1B41-AF29-79D4577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is hard..</a:t>
            </a:r>
          </a:p>
        </p:txBody>
      </p:sp>
      <p:pic>
        <p:nvPicPr>
          <p:cNvPr id="12290" name="Picture 2" descr="Scientific Consensus – The Big Insane Happy">
            <a:extLst>
              <a:ext uri="{FF2B5EF4-FFF2-40B4-BE49-F238E27FC236}">
                <a16:creationId xmlns:a16="http://schemas.microsoft.com/office/drawing/2014/main" id="{AD19E59F-B44E-E54F-B0AD-615EC063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770063"/>
            <a:ext cx="4850636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rtoon of the Day: Chum">
            <a:extLst>
              <a:ext uri="{FF2B5EF4-FFF2-40B4-BE49-F238E27FC236}">
                <a16:creationId xmlns:a16="http://schemas.microsoft.com/office/drawing/2014/main" id="{15EDFDF4-E0BC-C549-BA44-C6D3450E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60" y="1343025"/>
            <a:ext cx="5141089" cy="34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rd mentality and why its beneficial to read this — Steemit">
            <a:extLst>
              <a:ext uri="{FF2B5EF4-FFF2-40B4-BE49-F238E27FC236}">
                <a16:creationId xmlns:a16="http://schemas.microsoft.com/office/drawing/2014/main" id="{94AF309D-50F0-6443-ABB3-62EB6BF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4543425"/>
            <a:ext cx="3263900" cy="29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967-0473-DF4B-B16F-27AEDE8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Neuroscience</a:t>
            </a:r>
            <a:br>
              <a:rPr lang="en-US" dirty="0"/>
            </a:br>
            <a:r>
              <a:rPr lang="en-US" dirty="0"/>
              <a:t>(basis of the CCC’s)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B508DF-0FDB-844B-BDE6-9EF27840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2195" y="2028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EBA4AD-92FC-534C-8448-C872B132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6" y="3519488"/>
            <a:ext cx="4140200" cy="384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944A-BC7C-2649-9070-D994B4FA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73" y="1563688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cho Dissolve Art Print by archann | Society6">
            <a:extLst>
              <a:ext uri="{FF2B5EF4-FFF2-40B4-BE49-F238E27FC236}">
                <a16:creationId xmlns:a16="http://schemas.microsoft.com/office/drawing/2014/main" id="{D56ED456-CCB7-D147-818B-9A83DAA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2841673"/>
            <a:ext cx="46196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91FB8-2EA1-7F46-B4D1-DC284550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Consciousness, Drugs..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4EE-16AB-7245-B550-566CE3E6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1584049"/>
            <a:ext cx="5002207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7A1-C825-3842-8E3F-CFEBDACA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20" y="1419225"/>
            <a:ext cx="5495925" cy="2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205-9801-AB4A-9C8C-3B961B73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Perception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BA4DB-FAB5-1D49-9566-A875E854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800225"/>
            <a:ext cx="6438900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3146-3B2F-D54E-B28E-3F0B9AA38A5F}"/>
              </a:ext>
            </a:extLst>
          </p:cNvPr>
          <p:cNvSpPr txBox="1"/>
          <p:nvPr/>
        </p:nvSpPr>
        <p:spPr>
          <a:xfrm>
            <a:off x="7019925" y="2257425"/>
            <a:ext cx="2743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anything strange?</a:t>
            </a:r>
          </a:p>
          <a:p>
            <a:endParaRPr lang="en-US" dirty="0"/>
          </a:p>
          <a:p>
            <a:r>
              <a:rPr lang="en-US" dirty="0"/>
              <a:t>No?</a:t>
            </a:r>
          </a:p>
          <a:p>
            <a:endParaRPr lang="en-US" dirty="0"/>
          </a:p>
          <a:p>
            <a:r>
              <a:rPr lang="en-US" dirty="0"/>
              <a:t>That’s the point!</a:t>
            </a:r>
          </a:p>
          <a:p>
            <a:endParaRPr lang="en-US" dirty="0"/>
          </a:p>
          <a:p>
            <a:r>
              <a:rPr lang="en-US" dirty="0"/>
              <a:t>Btw: A == B!</a:t>
            </a:r>
          </a:p>
          <a:p>
            <a:endParaRPr lang="en-US" dirty="0"/>
          </a:p>
          <a:p>
            <a:r>
              <a:rPr lang="en-US" dirty="0"/>
              <a:t>We don’t see pixels</a:t>
            </a:r>
          </a:p>
          <a:p>
            <a:endParaRPr lang="en-US" dirty="0"/>
          </a:p>
          <a:p>
            <a:r>
              <a:rPr lang="en-US" i="1" dirty="0"/>
              <a:t>We see the world!!</a:t>
            </a:r>
          </a:p>
          <a:p>
            <a:endParaRPr lang="en-US" dirty="0"/>
          </a:p>
          <a:p>
            <a:r>
              <a:rPr lang="en-US" dirty="0"/>
              <a:t>Compression, Contrast drive most of perception</a:t>
            </a:r>
          </a:p>
        </p:txBody>
      </p:sp>
    </p:spTree>
    <p:extLst>
      <p:ext uri="{BB962C8B-B14F-4D97-AF65-F5344CB8AC3E}">
        <p14:creationId xmlns:p14="http://schemas.microsoft.com/office/powerpoint/2010/main" val="20116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015-5164-914F-A9D7-CF88D127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sz="3600" dirty="0"/>
              <a:t>Contrast, Compression, Top-down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4E0DF-B94A-EA4F-97BC-713DDF0E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695" y="1495425"/>
            <a:ext cx="5010731" cy="3352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A2E15-CC0F-354F-A8AB-632E4E211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7" y="4709668"/>
            <a:ext cx="2935287" cy="26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7812C-B1B6-4744-8F1A-3B40A6E7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65" y="1495425"/>
            <a:ext cx="2743200" cy="356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87B3C-1044-144D-88D3-E4C17AE47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965" y="4397999"/>
            <a:ext cx="6209544" cy="2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Chapter 5: Learning &amp; 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0B193-18CC-C04E-B0B9-A3389F0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325" y="1485145"/>
            <a:ext cx="3909787" cy="2283085"/>
          </a:xfrm>
        </p:spPr>
      </p:pic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E0C32-7558-5848-AD78-C5A55FF74A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512" y="1426352"/>
            <a:ext cx="3657600" cy="20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DD3E3-2CE7-1E42-BDF5-1B755EA1E692}"/>
              </a:ext>
            </a:extLst>
          </p:cNvPr>
          <p:cNvSpPr txBox="1"/>
          <p:nvPr/>
        </p:nvSpPr>
        <p:spPr>
          <a:xfrm>
            <a:off x="314325" y="3933825"/>
            <a:ext cx="2286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changes in synapses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Contrast</a:t>
            </a:r>
          </a:p>
          <a:p>
            <a:endParaRPr lang="en-US" dirty="0"/>
          </a:p>
          <a:p>
            <a:r>
              <a:rPr lang="en-US" dirty="0"/>
              <a:t>Error = </a:t>
            </a:r>
          </a:p>
          <a:p>
            <a:r>
              <a:rPr lang="en-US" dirty="0"/>
              <a:t>prediction - outcome</a:t>
            </a:r>
          </a:p>
          <a:p>
            <a:endParaRPr lang="en-US" dirty="0"/>
          </a:p>
          <a:p>
            <a:r>
              <a:rPr lang="en-US" dirty="0"/>
              <a:t>And motivation!</a:t>
            </a:r>
          </a:p>
        </p:txBody>
      </p:sp>
    </p:spTree>
    <p:extLst>
      <p:ext uri="{BB962C8B-B14F-4D97-AF65-F5344CB8AC3E}">
        <p14:creationId xmlns:p14="http://schemas.microsoft.com/office/powerpoint/2010/main" val="105524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b="26207"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86" t="32871" r="4200" b="35915"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4" t="64316" b="1584"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1EE-21D5-304C-9E60-708528B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Pyramid of Control!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0B223-5377-094F-8A0F-AFCD10FE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598" y="1472434"/>
            <a:ext cx="7585727" cy="5788791"/>
          </a:xfrm>
        </p:spPr>
      </p:pic>
    </p:spTree>
    <p:extLst>
      <p:ext uri="{BB962C8B-B14F-4D97-AF65-F5344CB8AC3E}">
        <p14:creationId xmlns:p14="http://schemas.microsoft.com/office/powerpoint/2010/main" val="241332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5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824C-861B-4746-954B-2485A55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C41-4544-5D4A-9C39-D6D5E7C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Unique!    (probably want to avoid </a:t>
            </a:r>
            <a:r>
              <a:rPr lang="en-US" dirty="0" err="1"/>
              <a:t>younique</a:t>
            </a:r>
            <a:r>
              <a:rPr lang="en-US" dirty="0"/>
              <a:t>..)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6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But your brain has a lot in common with others..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1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So we can make some pretty good guesses..</a:t>
            </a:r>
          </a:p>
        </p:txBody>
      </p:sp>
      <p:pic>
        <p:nvPicPr>
          <p:cNvPr id="2050" name="Picture 2" descr="No Grey Elephants in Denmark — Wonder Kids">
            <a:extLst>
              <a:ext uri="{FF2B5EF4-FFF2-40B4-BE49-F238E27FC236}">
                <a16:creationId xmlns:a16="http://schemas.microsoft.com/office/drawing/2014/main" id="{7E913247-1816-EE4E-B8B7-F8BF96AF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325" y="4503871"/>
            <a:ext cx="4352925" cy="3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228805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4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sz="4000" dirty="0"/>
              <a:t>Hippocampus gets Compressed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82BF0-5B18-ED4D-B664-B6E32DB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8" y="3800388"/>
            <a:ext cx="6629400" cy="3406972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141922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2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man Intelligence Can Fix Artificial Intelligent Shortcomings">
            <a:extLst>
              <a:ext uri="{FF2B5EF4-FFF2-40B4-BE49-F238E27FC236}">
                <a16:creationId xmlns:a16="http://schemas.microsoft.com/office/drawing/2014/main" id="{473F5E82-61ED-7F41-9302-462CB1BA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52625"/>
            <a:ext cx="6245140" cy="35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C0334-3F7C-8F43-B3F3-8C752F1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Thinking &amp; Control</a:t>
            </a:r>
          </a:p>
        </p:txBody>
      </p:sp>
      <p:pic>
        <p:nvPicPr>
          <p:cNvPr id="27650" name="Picture 2" descr="How Wearable AI Will Amplify Human Intelligence">
            <a:extLst>
              <a:ext uri="{FF2B5EF4-FFF2-40B4-BE49-F238E27FC236}">
                <a16:creationId xmlns:a16="http://schemas.microsoft.com/office/drawing/2014/main" id="{5705BE3B-D53A-004C-AAFB-EBCA6F7E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9920"/>
          <a:stretch/>
        </p:blipFill>
        <p:spPr bwMode="auto">
          <a:xfrm>
            <a:off x="4694238" y="1563688"/>
            <a:ext cx="48768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48D41449-786B-7F4F-9806-0A9C9238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0"/>
          <a:stretch/>
        </p:blipFill>
        <p:spPr bwMode="auto">
          <a:xfrm>
            <a:off x="1685925" y="5465763"/>
            <a:ext cx="723900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2525" y="1495425"/>
            <a:ext cx="7444632" cy="58836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6886" r="4321" b="3293"/>
          <a:stretch/>
        </p:blipFill>
        <p:spPr bwMode="auto">
          <a:xfrm>
            <a:off x="4124325" y="2486025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6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34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A929-0929-7840-AFE4-CC54B86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Motivation is the Driver..</a:t>
            </a:r>
          </a:p>
        </p:txBody>
      </p:sp>
      <p:pic>
        <p:nvPicPr>
          <p:cNvPr id="29698" name="Picture 2" descr="25 Ways to Cultivate Intrinsic Motivation | InformED">
            <a:extLst>
              <a:ext uri="{FF2B5EF4-FFF2-40B4-BE49-F238E27FC236}">
                <a16:creationId xmlns:a16="http://schemas.microsoft.com/office/drawing/2014/main" id="{F3C8D896-6B09-5447-998C-23B9486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95425"/>
            <a:ext cx="4248177" cy="60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ducational Psychology Interactive: Motivation">
            <a:extLst>
              <a:ext uri="{FF2B5EF4-FFF2-40B4-BE49-F238E27FC236}">
                <a16:creationId xmlns:a16="http://schemas.microsoft.com/office/drawing/2014/main" id="{1BD897C7-EDEF-DC4A-AFB2-2D967D9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61" y="1347307"/>
            <a:ext cx="54019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AB32-ED0A-E74A-9DBB-8B4660F0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06" y="4069190"/>
            <a:ext cx="4929105" cy="3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Chapter 9: Social &amp; Personality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161925" y="1600739"/>
            <a:ext cx="3048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comparison = 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12610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792-B4DD-704F-8EC2-00970252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Stereotypes =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24F59-2FA7-CD4B-ABE3-B4200903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" y="1533802"/>
            <a:ext cx="4862210" cy="366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FEBDC-C0DB-F043-9743-1B0BDAD344C4}"/>
              </a:ext>
            </a:extLst>
          </p:cNvPr>
          <p:cNvSpPr txBox="1"/>
          <p:nvPr/>
        </p:nvSpPr>
        <p:spPr>
          <a:xfrm>
            <a:off x="503238" y="5305425"/>
            <a:ext cx="8650287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Everyone has internalized prevalent stereotypes, even negative ones about their own groups!</a:t>
            </a:r>
          </a:p>
          <a:p>
            <a:endParaRPr lang="en-US" sz="2800" dirty="0"/>
          </a:p>
          <a:p>
            <a:r>
              <a:rPr lang="en-US" sz="2800" dirty="0"/>
              <a:t>Two core dimensions: Competence (Dominance) &amp; Warmth (Agreeableness)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9DBB0-D13F-CC41-9926-19E2AC6F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210" y="1550493"/>
            <a:ext cx="4899498" cy="2916732"/>
          </a:xfrm>
        </p:spPr>
      </p:pic>
    </p:spTree>
    <p:extLst>
      <p:ext uri="{BB962C8B-B14F-4D97-AF65-F5344CB8AC3E}">
        <p14:creationId xmlns:p14="http://schemas.microsoft.com/office/powerpoint/2010/main" val="376751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553-AFBA-0D49-B424-233D5C0B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3" y="358776"/>
            <a:ext cx="9067800" cy="966788"/>
          </a:xfrm>
        </p:spPr>
        <p:txBody>
          <a:bodyPr/>
          <a:lstStyle/>
          <a:p>
            <a:r>
              <a:rPr lang="en-US" dirty="0"/>
              <a:t>You Don’t Know Much..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928F-F292-084D-B8EF-72D6EBE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Ignorance Is Bliss, Illusion Is Not - Constant Renewal">
            <a:extLst>
              <a:ext uri="{FF2B5EF4-FFF2-40B4-BE49-F238E27FC236}">
                <a16:creationId xmlns:a16="http://schemas.microsoft.com/office/drawing/2014/main" id="{2B1A51E9-206B-414E-BA49-E4D26EC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374775"/>
            <a:ext cx="6616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45E442-66E1-504F-9D66-48A80F78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770" y="3781425"/>
            <a:ext cx="545891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0D52-A65E-7B41-BBD2-3F3081A352A1}"/>
              </a:ext>
            </a:extLst>
          </p:cNvPr>
          <p:cNvSpPr txBox="1"/>
          <p:nvPr/>
        </p:nvSpPr>
        <p:spPr>
          <a:xfrm>
            <a:off x="6562725" y="2319831"/>
            <a:ext cx="2978689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Lawson, 2006</a:t>
            </a:r>
          </a:p>
          <a:p>
            <a:r>
              <a:rPr lang="en-US" dirty="0" err="1"/>
              <a:t>Sloman</a:t>
            </a:r>
            <a:r>
              <a:rPr lang="en-US" dirty="0"/>
              <a:t> &amp; </a:t>
            </a:r>
            <a:r>
              <a:rPr lang="en-US" dirty="0" err="1"/>
              <a:t>Fernbach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88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EE0-6A49-6543-920F-B43E0AC9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of Personality</a:t>
            </a:r>
          </a:p>
        </p:txBody>
      </p:sp>
      <p:pic>
        <p:nvPicPr>
          <p:cNvPr id="32770" name="Picture 2" descr="16.1 Personality Traits – Introduction to Psychology">
            <a:extLst>
              <a:ext uri="{FF2B5EF4-FFF2-40B4-BE49-F238E27FC236}">
                <a16:creationId xmlns:a16="http://schemas.microsoft.com/office/drawing/2014/main" id="{36A70D5C-5B54-1A44-811F-1E50F48B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568669"/>
            <a:ext cx="8315325" cy="53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3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70BD-8819-7341-A2DD-05DE5B56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In-Group (Love), Out-Group (Hate)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B26BA-C8CA-DD42-8E59-36806882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487200"/>
            <a:ext cx="6230375" cy="477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B4DB-8A19-2348-9948-E8441F46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0" y="1563688"/>
            <a:ext cx="4679994" cy="57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72A2D-2A15-3D41-9135-257A86E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sz="4000" dirty="0"/>
              <a:t>Chapter 10: Evolution &amp; Development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1BFD46-079C-4847-AE81-A6A3FB29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 b="7825"/>
          <a:stretch/>
        </p:blipFill>
        <p:spPr>
          <a:xfrm>
            <a:off x="161925" y="1480134"/>
            <a:ext cx="4807686" cy="243839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FE5AF1-D2C3-484F-B525-244E8601B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9611" y="1312866"/>
            <a:ext cx="4763256" cy="2620959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1F81DD6-B723-F746-9529-18E0C62A6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49" y="3918533"/>
            <a:ext cx="4277816" cy="311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F23619-FAF1-7A48-A695-A576CFB2E975}"/>
              </a:ext>
            </a:extLst>
          </p:cNvPr>
          <p:cNvSpPr txBox="1">
            <a:spLocks/>
          </p:cNvSpPr>
          <p:nvPr/>
        </p:nvSpPr>
        <p:spPr>
          <a:xfrm>
            <a:off x="5191125" y="4093804"/>
            <a:ext cx="4763256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31800" indent="-32385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5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27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590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16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73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306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878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buFont typeface="Wingdings" pitchFamily="-111" charset="2"/>
              <a:buNone/>
            </a:pPr>
            <a:r>
              <a:rPr lang="en-US" sz="2400" kern="0" dirty="0"/>
              <a:t>Genes = Lego instruction pages</a:t>
            </a:r>
          </a:p>
          <a:p>
            <a:r>
              <a:rPr lang="en-US" sz="1800" kern="0" dirty="0"/>
              <a:t>Base pair (G,C,T,A: Gattaca, nucleotide)          3 = one Lego brick (amino acid)</a:t>
            </a:r>
          </a:p>
          <a:p>
            <a:r>
              <a:rPr lang="en-US" sz="1800" kern="0" dirty="0"/>
              <a:t>Gene = Protein = sequence of amino acids (~300 = ~900 bp’s, but genes ~27,000 bp)</a:t>
            </a:r>
          </a:p>
          <a:p>
            <a:r>
              <a:rPr lang="en-US" sz="1800" kern="0" dirty="0"/>
              <a:t>Alleles = different instructions for different folks – different gene variants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4EB17-72F8-AC40-A5D8-D6AB2FCC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121"/>
          <a:stretch/>
        </p:blipFill>
        <p:spPr>
          <a:xfrm>
            <a:off x="4321431" y="4608619"/>
            <a:ext cx="129636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5495-7D1C-1C48-AF31-6B1F6B70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6CBADB9-9928-1040-9A28-01F1C860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776880"/>
            <a:ext cx="9696842" cy="4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2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F00-65C7-3B43-A2DD-791865FB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Babies are </a:t>
            </a:r>
            <a:r>
              <a:rPr lang="en-US" dirty="0" err="1"/>
              <a:t>Sooooo</a:t>
            </a:r>
            <a:r>
              <a:rPr lang="en-US" dirty="0"/>
              <a:t> Cute!!!!</a:t>
            </a:r>
          </a:p>
        </p:txBody>
      </p:sp>
      <p:pic>
        <p:nvPicPr>
          <p:cNvPr id="33794" name="Picture 2" descr="29 unique baby gifts 2020, according to development experts">
            <a:extLst>
              <a:ext uri="{FF2B5EF4-FFF2-40B4-BE49-F238E27FC236}">
                <a16:creationId xmlns:a16="http://schemas.microsoft.com/office/drawing/2014/main" id="{60BCFC38-F5F4-654E-AE91-F88D33FA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322301"/>
            <a:ext cx="965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300EA-913F-294A-A510-65E61D3848D0}"/>
              </a:ext>
            </a:extLst>
          </p:cNvPr>
          <p:cNvSpPr txBox="1"/>
          <p:nvPr/>
        </p:nvSpPr>
        <p:spPr>
          <a:xfrm>
            <a:off x="314325" y="6208494"/>
            <a:ext cx="94488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seriously, how do they learn so quickly (except the diapers part) and without even understanding language at the start??                  It’s like they have to learn </a:t>
            </a:r>
            <a:r>
              <a:rPr lang="en-US" sz="2400" i="1" dirty="0"/>
              <a:t>everything</a:t>
            </a:r>
            <a:r>
              <a:rPr lang="en-US" sz="24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8463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Chapter 11: Disorders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 t="12685" r="5636" b="6239"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A76D9-1FA4-AA42-AA88-7A60E015E99B}"/>
              </a:ext>
            </a:extLst>
          </p:cNvPr>
          <p:cNvSpPr txBox="1"/>
          <p:nvPr/>
        </p:nvSpPr>
        <p:spPr>
          <a:xfrm>
            <a:off x="3577832" y="1266825"/>
            <a:ext cx="3200400" cy="1307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Loss of control is central feature of most disorders</a:t>
            </a:r>
          </a:p>
        </p:txBody>
      </p:sp>
    </p:spTree>
    <p:extLst>
      <p:ext uri="{BB962C8B-B14F-4D97-AF65-F5344CB8AC3E}">
        <p14:creationId xmlns:p14="http://schemas.microsoft.com/office/powerpoint/2010/main" val="260532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4BA-DB4D-2A4E-88B0-EB8EA5E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Comorbidity = Attractor</a:t>
            </a:r>
            <a:br>
              <a:rPr lang="en-US" dirty="0"/>
            </a:br>
            <a:r>
              <a:rPr lang="en-US" sz="3600" dirty="0"/>
              <a:t>Loss of control / efficacy; Social isolation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227DC-C1EC-674A-80F5-EBC3AAA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780616"/>
            <a:ext cx="7152290" cy="54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A2C-08BF-E146-B183-6F36DFA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Rough Out There..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A7B5D-C9D8-9D49-BE50-FD18641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3" y="1419225"/>
            <a:ext cx="8513270" cy="5409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597D-49AA-4E40-A972-8DEABA0AC2CC}"/>
              </a:ext>
            </a:extLst>
          </p:cNvPr>
          <p:cNvSpPr txBox="1"/>
          <p:nvPr/>
        </p:nvSpPr>
        <p:spPr>
          <a:xfrm>
            <a:off x="191723" y="2562225"/>
            <a:ext cx="2133600" cy="39333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Anxiety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Depression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Drug use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Alcohol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Bipolar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Eating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Schizophrenia</a:t>
            </a:r>
          </a:p>
        </p:txBody>
      </p:sp>
    </p:spTree>
    <p:extLst>
      <p:ext uri="{BB962C8B-B14F-4D97-AF65-F5344CB8AC3E}">
        <p14:creationId xmlns:p14="http://schemas.microsoft.com/office/powerpoint/2010/main" val="2788818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6D2-7D43-374B-8AA7-797E8874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is Safe Social Bond</a:t>
            </a:r>
            <a:br>
              <a:rPr lang="en-US" dirty="0"/>
            </a:br>
            <a:r>
              <a:rPr lang="en-US" dirty="0"/>
              <a:t>Rebuilds Self-Efficacy, Control</a:t>
            </a:r>
          </a:p>
        </p:txBody>
      </p:sp>
      <p:pic>
        <p:nvPicPr>
          <p:cNvPr id="35846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6C718D6D-6DF7-5241-AB85-37C7D7D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724025"/>
            <a:ext cx="83058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0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C30-2C64-0144-A027-86AADD69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(CBT) &gt;= SSRI!</a:t>
            </a:r>
          </a:p>
        </p:txBody>
      </p:sp>
      <p:pic>
        <p:nvPicPr>
          <p:cNvPr id="36866" name="Picture 2" descr="When an SSRI medication impacts your sex life - Harvard Health">
            <a:extLst>
              <a:ext uri="{FF2B5EF4-FFF2-40B4-BE49-F238E27FC236}">
                <a16:creationId xmlns:a16="http://schemas.microsoft.com/office/drawing/2014/main" id="{F73769B6-CE9D-B447-8AFB-7C9F457D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3744461"/>
            <a:ext cx="5268922" cy="3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582FDBA0-FE2A-0A4E-B12C-9B16069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767455"/>
            <a:ext cx="5275145" cy="35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40B89-9F87-CE43-AFBB-D748F17551F7}"/>
              </a:ext>
            </a:extLst>
          </p:cNvPr>
          <p:cNvSpPr txBox="1"/>
          <p:nvPr/>
        </p:nvSpPr>
        <p:spPr>
          <a:xfrm>
            <a:off x="5648325" y="1767455"/>
            <a:ext cx="3922713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most anxiety, depression cases.</a:t>
            </a:r>
          </a:p>
          <a:p>
            <a:r>
              <a:rPr lang="en-US" sz="2800" dirty="0"/>
              <a:t>Has no side effects!</a:t>
            </a:r>
          </a:p>
          <a:p>
            <a:r>
              <a:rPr lang="en-US" sz="2800" dirty="0"/>
              <a:t>But is expensive!</a:t>
            </a:r>
          </a:p>
        </p:txBody>
      </p:sp>
    </p:spTree>
    <p:extLst>
      <p:ext uri="{BB962C8B-B14F-4D97-AF65-F5344CB8AC3E}">
        <p14:creationId xmlns:p14="http://schemas.microsoft.com/office/powerpoint/2010/main" val="28163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DB12-0721-FF43-9FE8-A0384BF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And you don’t know you don’t know..</a:t>
            </a:r>
            <a:br>
              <a:rPr lang="en-US" sz="4000" dirty="0"/>
            </a:br>
            <a:r>
              <a:rPr lang="en-US" sz="4000" dirty="0"/>
              <a:t>(anosognosia of everyday life..)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B5CA-8CAD-2E4A-B45E-1B01C50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770063"/>
            <a:ext cx="6502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32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C931-E193-424D-B77A-F7E6AE3E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doesn’t really matter!!</a:t>
            </a:r>
          </a:p>
        </p:txBody>
      </p:sp>
      <p:pic>
        <p:nvPicPr>
          <p:cNvPr id="5124" name="Picture 4" descr="CANCELED: Pee-wee Herman: Big Adventure 35th Anniversary – Hennepin Theatre  Trust">
            <a:extLst>
              <a:ext uri="{FF2B5EF4-FFF2-40B4-BE49-F238E27FC236}">
                <a16:creationId xmlns:a16="http://schemas.microsoft.com/office/drawing/2014/main" id="{E83A8994-5747-814E-832D-CA33BC1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7553325" cy="55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D94-2B92-A440-B469-255C7C2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is one big Funnel!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E24B-2786-7B48-ACFB-EFB47A1B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028825"/>
            <a:ext cx="3429000" cy="4844642"/>
          </a:xfrm>
        </p:spPr>
      </p:pic>
      <p:pic>
        <p:nvPicPr>
          <p:cNvPr id="6" name="Content Placeholder 5" descr="fig_cortical_neuron.png">
            <a:extLst>
              <a:ext uri="{FF2B5EF4-FFF2-40B4-BE49-F238E27FC236}">
                <a16:creationId xmlns:a16="http://schemas.microsoft.com/office/drawing/2014/main" id="{7D492761-ED14-214C-A3B7-D3FFC5E7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 bwMode="auto">
          <a:xfrm>
            <a:off x="847725" y="1883954"/>
            <a:ext cx="15566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CAD76-1E6F-DD42-BED2-31800ADD2722}"/>
              </a:ext>
            </a:extLst>
          </p:cNvPr>
          <p:cNvSpPr txBox="1"/>
          <p:nvPr/>
        </p:nvSpPr>
        <p:spPr>
          <a:xfrm>
            <a:off x="6410325" y="2028825"/>
            <a:ext cx="3276600" cy="373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Tons of information slamming into you every millisecond!</a:t>
            </a:r>
          </a:p>
          <a:p>
            <a:endParaRPr lang="en-US" sz="2800" dirty="0"/>
          </a:p>
          <a:p>
            <a:r>
              <a:rPr lang="en-US" sz="2800" dirty="0"/>
              <a:t>But your brain just </a:t>
            </a:r>
            <a:r>
              <a:rPr lang="en-US" sz="2800" b="1" dirty="0"/>
              <a:t>compresses</a:t>
            </a:r>
            <a:r>
              <a:rPr lang="en-US" sz="2800" dirty="0"/>
              <a:t> everything into what you actually need to know!</a:t>
            </a:r>
          </a:p>
        </p:txBody>
      </p:sp>
    </p:spTree>
    <p:extLst>
      <p:ext uri="{BB962C8B-B14F-4D97-AF65-F5344CB8AC3E}">
        <p14:creationId xmlns:p14="http://schemas.microsoft.com/office/powerpoint/2010/main" val="2235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38A-0DB5-D645-AAF5-D06E67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#1: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F2DA-0B6D-CD43-8047-1B84DEB8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Stereotypes</a:t>
            </a:r>
          </a:p>
          <a:p>
            <a:r>
              <a:rPr lang="en-US" dirty="0"/>
              <a:t>Tweets</a:t>
            </a:r>
          </a:p>
          <a:p>
            <a:r>
              <a:rPr lang="en-US" dirty="0"/>
              <a:t>Soundbites</a:t>
            </a:r>
          </a:p>
          <a:p>
            <a:r>
              <a:rPr lang="en-US" dirty="0"/>
              <a:t>Texting</a:t>
            </a:r>
          </a:p>
          <a:p>
            <a:r>
              <a:rPr lang="en-US" dirty="0"/>
              <a:t>(more pictures please!)</a:t>
            </a:r>
          </a:p>
        </p:txBody>
      </p:sp>
    </p:spTree>
    <p:extLst>
      <p:ext uri="{BB962C8B-B14F-4D97-AF65-F5344CB8AC3E}">
        <p14:creationId xmlns:p14="http://schemas.microsoft.com/office/powerpoint/2010/main" val="30601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Constantly Comparing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9235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5519</TotalTime>
  <Words>668</Words>
  <Application>Microsoft Macintosh PowerPoint</Application>
  <PresentationFormat>Custom</PresentationFormat>
  <Paragraphs>151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Symbol</vt:lpstr>
      <vt:lpstr>Times New Roman</vt:lpstr>
      <vt:lpstr>Wingdings</vt:lpstr>
      <vt:lpstr>ror_std_emerbrain</vt:lpstr>
      <vt:lpstr>General Psychology</vt:lpstr>
      <vt:lpstr>This Class is All About You</vt:lpstr>
      <vt:lpstr>Who Are You?</vt:lpstr>
      <vt:lpstr>You Don’t Know Much..</vt:lpstr>
      <vt:lpstr>And you don’t know you don’t know.. (anosognosia of everyday life..)</vt:lpstr>
      <vt:lpstr>And it doesn’t really matter!!</vt:lpstr>
      <vt:lpstr>Your Brain is one big Funnel!</vt:lpstr>
      <vt:lpstr>Principle #1: Compression</vt:lpstr>
      <vt:lpstr>You are Constantly Comparing</vt:lpstr>
      <vt:lpstr>Constantly Seeking News</vt:lpstr>
      <vt:lpstr>Principle #2: Contrast</vt:lpstr>
      <vt:lpstr>You struggle with Self Control</vt:lpstr>
      <vt:lpstr>Control it!</vt:lpstr>
      <vt:lpstr>Losing it..</vt:lpstr>
      <vt:lpstr>Principle #3: Control</vt:lpstr>
      <vt:lpstr>The Three C’s</vt:lpstr>
      <vt:lpstr>Chapter 1: Science vs. Matrix</vt:lpstr>
      <vt:lpstr>PowerPoint Presentation</vt:lpstr>
      <vt:lpstr>Reproducibility = Consensus</vt:lpstr>
      <vt:lpstr>PowerPoint Presentation</vt:lpstr>
      <vt:lpstr>Consensus is hard..</vt:lpstr>
      <vt:lpstr>Chapter 2: Neuroscience (basis of the CCC’s)</vt:lpstr>
      <vt:lpstr>Chapter 3: Consciousness, Drugs..</vt:lpstr>
      <vt:lpstr>Chapter 4: Perception</vt:lpstr>
      <vt:lpstr>Contrast, Compression, Top-down Control</vt:lpstr>
      <vt:lpstr>Chapter 5: Learning &amp; Motivation</vt:lpstr>
      <vt:lpstr>Dopamine is a Nasty Critic!</vt:lpstr>
      <vt:lpstr>The Pyramid of Control!</vt:lpstr>
      <vt:lpstr>Chapter 6: Memory</vt:lpstr>
      <vt:lpstr>Chapter 6: Memory</vt:lpstr>
      <vt:lpstr>Chapter 6: Memory</vt:lpstr>
      <vt:lpstr>Hippocampus gets Compressed Input</vt:lpstr>
      <vt:lpstr>Chapter 7: Thinking &amp; Control</vt:lpstr>
      <vt:lpstr>Neural CPU = Turing Machine</vt:lpstr>
      <vt:lpstr>PFC = Control, Working Memory</vt:lpstr>
      <vt:lpstr>Motivation is the Driver..</vt:lpstr>
      <vt:lpstr>Chapter 9: Social &amp; Personality</vt:lpstr>
      <vt:lpstr>You struggle with Self Control</vt:lpstr>
      <vt:lpstr>Stereotypes = Compression</vt:lpstr>
      <vt:lpstr>OCEAN of Personality</vt:lpstr>
      <vt:lpstr>In-Group (Love), Out-Group (Hate)</vt:lpstr>
      <vt:lpstr>Chapter 10: Evolution &amp; Development</vt:lpstr>
      <vt:lpstr>Heritability</vt:lpstr>
      <vt:lpstr>Babies are Sooooo Cute!!!!</vt:lpstr>
      <vt:lpstr>Chapter 11: Disorders</vt:lpstr>
      <vt:lpstr>Comorbidity = Attractor Loss of control / efficacy; Social isolation</vt:lpstr>
      <vt:lpstr>It’s Rough Out There..</vt:lpstr>
      <vt:lpstr>Therapy is Safe Social Bond Rebuilds Self-Efficacy, Control</vt:lpstr>
      <vt:lpstr>Therapy (CBT) &gt;= SSRI!</vt:lpstr>
      <vt:lpstr>The Three C’s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86</cp:revision>
  <dcterms:created xsi:type="dcterms:W3CDTF">2009-03-18T06:10:11Z</dcterms:created>
  <dcterms:modified xsi:type="dcterms:W3CDTF">2020-10-07T12:24:08Z</dcterms:modified>
</cp:coreProperties>
</file>